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1105" r:id="rId2"/>
    <p:sldId id="1107" r:id="rId3"/>
    <p:sldId id="1119" r:id="rId4"/>
    <p:sldId id="1120" r:id="rId5"/>
    <p:sldId id="1077" r:id="rId6"/>
    <p:sldId id="1108" r:id="rId7"/>
    <p:sldId id="1109" r:id="rId8"/>
    <p:sldId id="1110" r:id="rId9"/>
    <p:sldId id="1111" r:id="rId10"/>
    <p:sldId id="1118" r:id="rId11"/>
    <p:sldId id="1112" r:id="rId12"/>
    <p:sldId id="1113" r:id="rId13"/>
    <p:sldId id="1115" r:id="rId14"/>
    <p:sldId id="1116" r:id="rId15"/>
    <p:sldId id="1117" r:id="rId16"/>
    <p:sldId id="1085" r:id="rId17"/>
    <p:sldId id="1079" r:id="rId18"/>
    <p:sldId id="1080" r:id="rId19"/>
    <p:sldId id="1083" r:id="rId20"/>
    <p:sldId id="1082" r:id="rId21"/>
    <p:sldId id="1081" r:id="rId22"/>
    <p:sldId id="1087" r:id="rId23"/>
    <p:sldId id="1035" r:id="rId24"/>
    <p:sldId id="1088" r:id="rId25"/>
    <p:sldId id="1089" r:id="rId26"/>
    <p:sldId id="1090" r:id="rId27"/>
    <p:sldId id="1092" r:id="rId28"/>
    <p:sldId id="1091" r:id="rId29"/>
    <p:sldId id="1097" r:id="rId30"/>
    <p:sldId id="1098" r:id="rId31"/>
    <p:sldId id="1095" r:id="rId32"/>
    <p:sldId id="1096" r:id="rId33"/>
    <p:sldId id="1099" r:id="rId34"/>
    <p:sldId id="1100" r:id="rId35"/>
    <p:sldId id="1101" r:id="rId36"/>
    <p:sldId id="1102" r:id="rId37"/>
    <p:sldId id="1093" r:id="rId38"/>
    <p:sldId id="1121" r:id="rId39"/>
    <p:sldId id="835" r:id="rId4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 varScale="1">
        <p:scale>
          <a:sx n="80" d="100"/>
          <a:sy n="80" d="100"/>
        </p:scale>
        <p:origin x="-82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handoutMaster" Target="handoutMasters/handoutMaster1.xml"/><Relationship Id="rId43" Type="http://schemas.openxmlformats.org/officeDocument/2006/relationships/printerSettings" Target="printerSettings/printerSettings1.bin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4" Type="http://schemas.openxmlformats.org/officeDocument/2006/relationships/image" Target="../media/image28.emf"/><Relationship Id="rId5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4" Type="http://schemas.openxmlformats.org/officeDocument/2006/relationships/image" Target="../media/image37.emf"/><Relationship Id="rId5" Type="http://schemas.openxmlformats.org/officeDocument/2006/relationships/image" Target="../media/image3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6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Relationship Id="rId3" Type="http://schemas.openxmlformats.org/officeDocument/2006/relationships/image" Target="../media/image45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9: Data Mining (4/4)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10,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86261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Hamming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bit vectors</a:t>
            </a:r>
          </a:p>
          <a:p>
            <a:r>
              <a:rPr lang="en-US" dirty="0" smtClean="0"/>
              <a:t>Hamming distance: number of elements which differ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6331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Euclidean distance (L</a:t>
            </a:r>
            <a:r>
              <a:rPr lang="en-US" baseline="-25000" dirty="0" smtClean="0"/>
              <a:t>2</a:t>
            </a:r>
            <a:r>
              <a:rPr lang="en-US" dirty="0" smtClean="0"/>
              <a:t>-norm)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Manhattan </a:t>
            </a:r>
            <a:r>
              <a:rPr lang="en-US" dirty="0"/>
              <a:t>distance (</a:t>
            </a:r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</a:t>
            </a:r>
            <a:r>
              <a:rPr lang="en-US" dirty="0"/>
              <a:t>norm)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dirty="0" smtClean="0"/>
              <a:t>-norm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" y="2743200"/>
            <a:ext cx="30099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" y="4343400"/>
            <a:ext cx="250698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" y="55626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1152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Idea: measure distance between the vectors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432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862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823460"/>
            <a:ext cx="2613660" cy="281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239651">
            <a:off x="5196461" y="56622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Advantages over others?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88469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960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Unigrams (i.e., words)</a:t>
            </a:r>
          </a:p>
          <a:p>
            <a:r>
              <a:rPr lang="en-US" dirty="0" smtClean="0"/>
              <a:t>Shingles = </a:t>
            </a:r>
            <a:r>
              <a:rPr lang="en-US" i="1" dirty="0" smtClean="0"/>
              <a:t>n</a:t>
            </a:r>
            <a:r>
              <a:rPr lang="en-US" dirty="0" smtClean="0"/>
              <a:t>-grams</a:t>
            </a:r>
          </a:p>
          <a:p>
            <a:pPr lvl="1"/>
            <a:r>
              <a:rPr lang="en-US" dirty="0" smtClean="0"/>
              <a:t>At the word level</a:t>
            </a:r>
          </a:p>
          <a:p>
            <a:pPr lvl="1"/>
            <a:r>
              <a:rPr lang="en-US" dirty="0" smtClean="0"/>
              <a:t>At the character level</a:t>
            </a:r>
          </a:p>
          <a:p>
            <a:r>
              <a:rPr lang="en-US" dirty="0" smtClean="0"/>
              <a:t>Feature weights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err="1" smtClean="0"/>
              <a:t>tf.idf</a:t>
            </a:r>
            <a:endParaRPr lang="en-US" dirty="0" smtClean="0"/>
          </a:p>
          <a:p>
            <a:pPr lvl="1"/>
            <a:r>
              <a:rPr lang="en-US" dirty="0" smtClean="0"/>
              <a:t>BM25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31006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Beyond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recommender systems:</a:t>
            </a:r>
          </a:p>
          <a:p>
            <a:pPr lvl="1"/>
            <a:r>
              <a:rPr lang="en-US" dirty="0" smtClean="0"/>
              <a:t>Items as features for users</a:t>
            </a:r>
          </a:p>
          <a:p>
            <a:pPr lvl="1"/>
            <a:r>
              <a:rPr lang="en-US" dirty="0" smtClean="0"/>
              <a:t>Users as features for items</a:t>
            </a:r>
          </a:p>
          <a:p>
            <a:r>
              <a:rPr lang="en-US" dirty="0" smtClean="0"/>
              <a:t>For graphs:</a:t>
            </a:r>
          </a:p>
          <a:p>
            <a:pPr lvl="1"/>
            <a:r>
              <a:rPr lang="en-US" dirty="0" smtClean="0"/>
              <a:t>Adjacency lists as features for vertices</a:t>
            </a:r>
          </a:p>
          <a:p>
            <a:r>
              <a:rPr lang="en-US" dirty="0" smtClean="0"/>
              <a:t>With log data:</a:t>
            </a:r>
          </a:p>
          <a:p>
            <a:pPr lvl="1"/>
            <a:r>
              <a:rPr lang="en-US" dirty="0" smtClean="0"/>
              <a:t>Behaviors (clicks) as features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682882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Clustering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-Means</a:t>
            </a:r>
          </a:p>
          <a:p>
            <a:r>
              <a:rPr lang="en-US" dirty="0" smtClean="0"/>
              <a:t>Gaussian Mixture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1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Agglomerative Clustering</a:t>
            </a:r>
          </a:p>
        </p:txBody>
      </p:sp>
      <p:sp>
        <p:nvSpPr>
          <p:cNvPr id="17530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/>
              <a:t>with each document in its own cluster</a:t>
            </a:r>
          </a:p>
          <a:p>
            <a:r>
              <a:rPr lang="en-US" dirty="0"/>
              <a:t>Until there is only one cluster: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/>
              <a:t>two clusters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that are most similar</a:t>
            </a:r>
          </a:p>
          <a:p>
            <a:pPr lvl="1"/>
            <a:r>
              <a:rPr lang="en-US" dirty="0"/>
              <a:t>Replace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with a single cluster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</a:t>
            </a:r>
            <a:r>
              <a:rPr lang="en-US" dirty="0"/>
              <a:t>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r>
              <a:rPr lang="en-US" dirty="0"/>
              <a:t>The history of </a:t>
            </a:r>
            <a:r>
              <a:rPr lang="en-US" dirty="0" smtClean="0"/>
              <a:t>merges </a:t>
            </a:r>
            <a:r>
              <a:rPr lang="en-US" dirty="0"/>
              <a:t>forms the </a:t>
            </a:r>
            <a:r>
              <a:rPr lang="en-US" dirty="0" smtClean="0"/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1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 in Action</a:t>
            </a:r>
            <a:endParaRPr lang="en-US" dirty="0"/>
          </a:p>
        </p:txBody>
      </p:sp>
      <p:sp>
        <p:nvSpPr>
          <p:cNvPr id="1761283" name="Rectangle 3"/>
          <p:cNvSpPr>
            <a:spLocks noChangeArrowheads="1"/>
          </p:cNvSpPr>
          <p:nvPr/>
        </p:nvSpPr>
        <p:spPr bwMode="auto">
          <a:xfrm>
            <a:off x="1219200" y="5791200"/>
            <a:ext cx="6858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		B	C	D	E	F	G	H	</a:t>
            </a:r>
          </a:p>
        </p:txBody>
      </p:sp>
      <p:grpSp>
        <p:nvGrpSpPr>
          <p:cNvPr id="1761302" name="Group 22"/>
          <p:cNvGrpSpPr>
            <a:grpSpLocks/>
          </p:cNvGrpSpPr>
          <p:nvPr/>
        </p:nvGrpSpPr>
        <p:grpSpPr bwMode="auto">
          <a:xfrm>
            <a:off x="1447800" y="5105400"/>
            <a:ext cx="762000" cy="609600"/>
            <a:chOff x="1392" y="3024"/>
            <a:chExt cx="480" cy="384"/>
          </a:xfrm>
        </p:grpSpPr>
        <p:sp>
          <p:nvSpPr>
            <p:cNvPr id="1761284" name="Line 4"/>
            <p:cNvSpPr>
              <a:spLocks noChangeShapeType="1"/>
            </p:cNvSpPr>
            <p:nvPr/>
          </p:nvSpPr>
          <p:spPr bwMode="auto">
            <a:xfrm flipV="1">
              <a:off x="139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5" name="Line 5"/>
            <p:cNvSpPr>
              <a:spLocks noChangeShapeType="1"/>
            </p:cNvSpPr>
            <p:nvPr/>
          </p:nvSpPr>
          <p:spPr bwMode="auto">
            <a:xfrm>
              <a:off x="163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3" name="Group 23"/>
          <p:cNvGrpSpPr>
            <a:grpSpLocks/>
          </p:cNvGrpSpPr>
          <p:nvPr/>
        </p:nvGrpSpPr>
        <p:grpSpPr bwMode="auto">
          <a:xfrm>
            <a:off x="3276600" y="5105400"/>
            <a:ext cx="762000" cy="609600"/>
            <a:chOff x="2544" y="3024"/>
            <a:chExt cx="480" cy="384"/>
          </a:xfrm>
        </p:grpSpPr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flipV="1">
              <a:off x="254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7" name="Line 7"/>
            <p:cNvSpPr>
              <a:spLocks noChangeShapeType="1"/>
            </p:cNvSpPr>
            <p:nvPr/>
          </p:nvSpPr>
          <p:spPr bwMode="auto">
            <a:xfrm>
              <a:off x="278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4" name="Group 24"/>
          <p:cNvGrpSpPr>
            <a:grpSpLocks/>
          </p:cNvGrpSpPr>
          <p:nvPr/>
        </p:nvGrpSpPr>
        <p:grpSpPr bwMode="auto">
          <a:xfrm>
            <a:off x="5105400" y="5105400"/>
            <a:ext cx="762000" cy="609600"/>
            <a:chOff x="3696" y="3024"/>
            <a:chExt cx="480" cy="384"/>
          </a:xfrm>
        </p:grpSpPr>
        <p:sp>
          <p:nvSpPr>
            <p:cNvPr id="1761288" name="Line 8"/>
            <p:cNvSpPr>
              <a:spLocks noChangeShapeType="1"/>
            </p:cNvSpPr>
            <p:nvPr/>
          </p:nvSpPr>
          <p:spPr bwMode="auto">
            <a:xfrm flipV="1">
              <a:off x="369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9" name="Line 9"/>
            <p:cNvSpPr>
              <a:spLocks noChangeShapeType="1"/>
            </p:cNvSpPr>
            <p:nvPr/>
          </p:nvSpPr>
          <p:spPr bwMode="auto">
            <a:xfrm>
              <a:off x="393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6" name="Group 26"/>
          <p:cNvGrpSpPr>
            <a:grpSpLocks/>
          </p:cNvGrpSpPr>
          <p:nvPr/>
        </p:nvGrpSpPr>
        <p:grpSpPr bwMode="auto">
          <a:xfrm>
            <a:off x="1828800" y="3200400"/>
            <a:ext cx="4953000" cy="2514600"/>
            <a:chOff x="1632" y="1824"/>
            <a:chExt cx="3120" cy="1584"/>
          </a:xfrm>
        </p:grpSpPr>
        <p:sp>
          <p:nvSpPr>
            <p:cNvPr id="1761290" name="Line 10"/>
            <p:cNvSpPr>
              <a:spLocks noChangeShapeType="1"/>
            </p:cNvSpPr>
            <p:nvPr/>
          </p:nvSpPr>
          <p:spPr bwMode="auto">
            <a:xfrm flipH="1" flipV="1">
              <a:off x="2880" y="1824"/>
              <a:ext cx="1872" cy="15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1" name="Line 11"/>
            <p:cNvSpPr>
              <a:spLocks noChangeShapeType="1"/>
            </p:cNvSpPr>
            <p:nvPr/>
          </p:nvSpPr>
          <p:spPr bwMode="auto">
            <a:xfrm flipV="1">
              <a:off x="1632" y="1824"/>
              <a:ext cx="1248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5" name="Group 25"/>
          <p:cNvGrpSpPr>
            <a:grpSpLocks/>
          </p:cNvGrpSpPr>
          <p:nvPr/>
        </p:nvGrpSpPr>
        <p:grpSpPr bwMode="auto">
          <a:xfrm>
            <a:off x="3657600" y="3810000"/>
            <a:ext cx="4038600" cy="1905000"/>
            <a:chOff x="2784" y="2208"/>
            <a:chExt cx="2544" cy="1200"/>
          </a:xfrm>
        </p:grpSpPr>
        <p:sp>
          <p:nvSpPr>
            <p:cNvPr id="1761292" name="Line 12"/>
            <p:cNvSpPr>
              <a:spLocks noChangeShapeType="1"/>
            </p:cNvSpPr>
            <p:nvPr/>
          </p:nvSpPr>
          <p:spPr bwMode="auto">
            <a:xfrm flipV="1">
              <a:off x="2784" y="2208"/>
              <a:ext cx="1920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3" name="Line 13"/>
            <p:cNvSpPr>
              <a:spLocks noChangeShapeType="1"/>
            </p:cNvSpPr>
            <p:nvPr/>
          </p:nvSpPr>
          <p:spPr bwMode="auto">
            <a:xfrm flipH="1" flipV="1">
              <a:off x="4704" y="2208"/>
              <a:ext cx="624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7" name="Group 27"/>
          <p:cNvGrpSpPr>
            <a:grpSpLocks/>
          </p:cNvGrpSpPr>
          <p:nvPr/>
        </p:nvGrpSpPr>
        <p:grpSpPr bwMode="auto">
          <a:xfrm>
            <a:off x="3810000" y="2743200"/>
            <a:ext cx="1676400" cy="2362200"/>
            <a:chOff x="2880" y="1536"/>
            <a:chExt cx="1056" cy="1488"/>
          </a:xfrm>
        </p:grpSpPr>
        <p:sp>
          <p:nvSpPr>
            <p:cNvPr id="1761297" name="Line 17"/>
            <p:cNvSpPr>
              <a:spLocks noChangeShapeType="1"/>
            </p:cNvSpPr>
            <p:nvPr/>
          </p:nvSpPr>
          <p:spPr bwMode="auto">
            <a:xfrm flipH="1" flipV="1">
              <a:off x="3840" y="1536"/>
              <a:ext cx="96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8" name="Line 18"/>
            <p:cNvSpPr>
              <a:spLocks noChangeShapeType="1"/>
            </p:cNvSpPr>
            <p:nvPr/>
          </p:nvSpPr>
          <p:spPr bwMode="auto">
            <a:xfrm flipV="1">
              <a:off x="2880" y="1536"/>
              <a:ext cx="960" cy="2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8" name="Group 28"/>
          <p:cNvGrpSpPr>
            <a:grpSpLocks/>
          </p:cNvGrpSpPr>
          <p:nvPr/>
        </p:nvGrpSpPr>
        <p:grpSpPr bwMode="auto">
          <a:xfrm>
            <a:off x="5334000" y="1447800"/>
            <a:ext cx="1371600" cy="2362200"/>
            <a:chOff x="3840" y="720"/>
            <a:chExt cx="864" cy="1488"/>
          </a:xfrm>
        </p:grpSpPr>
        <p:sp>
          <p:nvSpPr>
            <p:cNvPr id="1761296" name="Line 16"/>
            <p:cNvSpPr>
              <a:spLocks noChangeShapeType="1"/>
            </p:cNvSpPr>
            <p:nvPr/>
          </p:nvSpPr>
          <p:spPr bwMode="auto">
            <a:xfrm flipH="1" flipV="1">
              <a:off x="4272" y="720"/>
              <a:ext cx="432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9" name="Line 19"/>
            <p:cNvSpPr>
              <a:spLocks noChangeShapeType="1"/>
            </p:cNvSpPr>
            <p:nvPr/>
          </p:nvSpPr>
          <p:spPr bwMode="auto">
            <a:xfrm flipV="1">
              <a:off x="3840" y="720"/>
              <a:ext cx="432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5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two clusters do we merge?</a:t>
            </a:r>
          </a:p>
          <a:p>
            <a:r>
              <a:rPr lang="en-US" dirty="0" smtClean="0"/>
              <a:t>What’s </a:t>
            </a:r>
            <a:r>
              <a:rPr lang="en-US" dirty="0"/>
              <a:t>the similarity between two clusters?</a:t>
            </a:r>
          </a:p>
          <a:p>
            <a:pPr lvl="1"/>
            <a:r>
              <a:rPr lang="en-US" dirty="0"/>
              <a:t>Single Link: similarity of two most similar members</a:t>
            </a:r>
          </a:p>
          <a:p>
            <a:pPr lvl="1"/>
            <a:r>
              <a:rPr lang="en-US" dirty="0"/>
              <a:t>Complete Link: similarity of two least similar members</a:t>
            </a:r>
          </a:p>
          <a:p>
            <a:pPr lvl="1"/>
            <a:r>
              <a:rPr lang="en-US" dirty="0"/>
              <a:t>Group Average: average similarity between </a:t>
            </a:r>
            <a:r>
              <a:rPr lang="en-US" dirty="0" smtClean="0"/>
              <a:t>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What’s the Problem?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Arrange items into clusters</a:t>
            </a:r>
          </a:p>
          <a:p>
            <a:pPr lvl="1"/>
            <a:r>
              <a:rPr lang="en-US" dirty="0" smtClean="0"/>
              <a:t>High similarity (low distance) between items in the same cluster</a:t>
            </a:r>
          </a:p>
          <a:p>
            <a:pPr lvl="1"/>
            <a:r>
              <a:rPr lang="en-US" dirty="0" smtClean="0"/>
              <a:t>Low similarity (high distance) between items in different clusters</a:t>
            </a:r>
          </a:p>
          <a:p>
            <a:r>
              <a:rPr lang="en-US" dirty="0"/>
              <a:t>C</a:t>
            </a:r>
            <a:r>
              <a:rPr lang="en-US" dirty="0" smtClean="0"/>
              <a:t>luster labeling is a separate problem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152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Functions</a:t>
            </a:r>
            <a:endParaRPr lang="en-US" dirty="0"/>
          </a:p>
        </p:txBody>
      </p:sp>
      <p:sp>
        <p:nvSpPr>
          <p:cNvPr id="1756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link:</a:t>
            </a:r>
          </a:p>
          <a:p>
            <a:pPr lvl="1"/>
            <a:r>
              <a:rPr lang="en-US" dirty="0"/>
              <a:t>Uses maximum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result in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straggly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(long and thin) clusters due to </a:t>
            </a:r>
            <a:r>
              <a:rPr lang="en-US" i="1" dirty="0"/>
              <a:t>chaining effect</a:t>
            </a:r>
            <a:endParaRPr lang="en-US" dirty="0"/>
          </a:p>
          <a:p>
            <a:r>
              <a:rPr lang="en-US" dirty="0"/>
              <a:t>Complete link:</a:t>
            </a:r>
          </a:p>
          <a:p>
            <a:pPr lvl="1"/>
            <a:r>
              <a:rPr lang="en-US" dirty="0"/>
              <a:t>Use minimum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more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 smtClean="0"/>
              <a:t>tight</a:t>
            </a:r>
            <a:r>
              <a:rPr lang="ja-JP" altLang="en-US" dirty="0" smtClean="0">
                <a:latin typeface="Arial"/>
              </a:rPr>
              <a:t>”</a:t>
            </a:r>
            <a:r>
              <a:rPr lang="en-US" dirty="0" smtClean="0"/>
              <a:t> </a:t>
            </a:r>
            <a:r>
              <a:rPr lang="en-US" dirty="0"/>
              <a:t>spherical clusters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3600"/>
            <a:ext cx="3604260" cy="434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14800"/>
            <a:ext cx="3604260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inherent challenge?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4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Algorithm</a:t>
            </a:r>
          </a:p>
        </p:txBody>
      </p:sp>
      <p:sp>
        <p:nvSpPr>
          <p:cNvPr id="176845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d be the distance </a:t>
            </a:r>
            <a:r>
              <a:rPr lang="en-US" dirty="0" smtClean="0"/>
              <a:t>between documents</a:t>
            </a:r>
          </a:p>
          <a:p>
            <a:r>
              <a:rPr lang="en-US" dirty="0" smtClean="0"/>
              <a:t>Define the centroid of a cluster to be: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Select </a:t>
            </a:r>
            <a:r>
              <a:rPr lang="en-US" i="1" dirty="0"/>
              <a:t>k</a:t>
            </a:r>
            <a:r>
              <a:rPr lang="en-US" dirty="0"/>
              <a:t> random instances {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,…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en-US" dirty="0"/>
              <a:t>} as seeds.</a:t>
            </a:r>
          </a:p>
          <a:p>
            <a:r>
              <a:rPr lang="en-US" dirty="0"/>
              <a:t>Until </a:t>
            </a:r>
            <a:r>
              <a:rPr lang="en-US" dirty="0" smtClean="0"/>
              <a:t>clusters converge:</a:t>
            </a:r>
            <a:endParaRPr lang="en-US" dirty="0"/>
          </a:p>
          <a:p>
            <a:pPr lvl="1"/>
            <a:r>
              <a:rPr lang="en-US" dirty="0" smtClean="0"/>
              <a:t>Assign </a:t>
            </a:r>
            <a:r>
              <a:rPr lang="en-US" dirty="0"/>
              <a:t>each instance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the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such that </a:t>
            </a:r>
            <a:r>
              <a:rPr lang="en-US" dirty="0" smtClean="0"/>
              <a:t>d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) is minimal</a:t>
            </a:r>
          </a:p>
          <a:p>
            <a:pPr lvl="1"/>
            <a:r>
              <a:rPr lang="en-US" dirty="0"/>
              <a:t>Update the seeds to the centroid of each cluster</a:t>
            </a:r>
          </a:p>
          <a:p>
            <a:pPr lvl="1"/>
            <a:r>
              <a:rPr lang="en-US" dirty="0"/>
              <a:t>For each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 = </a:t>
            </a:r>
            <a:r>
              <a:rPr lang="en-US" dirty="0">
                <a:sym typeface="Symbol" charset="0"/>
              </a:rPr>
              <a:t>(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3600"/>
            <a:ext cx="18211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Example</a:t>
            </a:r>
          </a:p>
        </p:txBody>
      </p: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Reassign </a:t>
              </a:r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MapReduce Implementation</a:t>
            </a:r>
            <a:endParaRPr lang="en-US" dirty="0"/>
          </a:p>
        </p:txBody>
      </p:sp>
      <p:pic>
        <p:nvPicPr>
          <p:cNvPr id="4" name="Picture 3" descr="kN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828800"/>
            <a:ext cx="59690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3276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</a:rPr>
              <a:t>(Just a clever way to keep track of denominator)</a:t>
            </a:r>
            <a:endParaRPr lang="en-US" sz="1800" b="0" dirty="0">
              <a:solidFill>
                <a:srgbClr val="FF0000"/>
              </a:solidFill>
              <a:latin typeface="Gill Sans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 bwMode="auto">
          <a:xfrm flipH="1" flipV="1">
            <a:off x="5257800" y="3429000"/>
            <a:ext cx="838200" cy="1707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446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 w/ IMC</a:t>
            </a:r>
            <a:endParaRPr lang="en-US" dirty="0"/>
          </a:p>
        </p:txBody>
      </p:sp>
      <p:pic>
        <p:nvPicPr>
          <p:cNvPr id="4" name="Picture 3" descr="kN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95400"/>
            <a:ext cx="5969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9110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setup of iterative MapReduce algorithms</a:t>
            </a:r>
          </a:p>
          <a:p>
            <a:pPr lvl="1"/>
            <a:r>
              <a:rPr lang="en-US" dirty="0" smtClean="0"/>
              <a:t>Driver program sets up MapReduce job</a:t>
            </a:r>
          </a:p>
          <a:p>
            <a:pPr lvl="1"/>
            <a:r>
              <a:rPr lang="en-US" dirty="0" smtClean="0"/>
              <a:t>Waits for completion</a:t>
            </a:r>
          </a:p>
          <a:p>
            <a:pPr lvl="1"/>
            <a:r>
              <a:rPr lang="en-US" dirty="0" smtClean="0"/>
              <a:t>Checks for convergence</a:t>
            </a:r>
          </a:p>
          <a:p>
            <a:pPr lvl="1"/>
            <a:r>
              <a:rPr lang="en-US" dirty="0" smtClean="0"/>
              <a:t>Repeats if necessary</a:t>
            </a:r>
          </a:p>
          <a:p>
            <a:r>
              <a:rPr lang="en-US" dirty="0" smtClean="0"/>
              <a:t>Must be able keep cluster centroids in memory</a:t>
            </a:r>
          </a:p>
          <a:p>
            <a:pPr lvl="1"/>
            <a:r>
              <a:rPr lang="en-US" dirty="0" smtClean="0"/>
              <a:t>With large </a:t>
            </a:r>
            <a:r>
              <a:rPr lang="en-US" i="1" dirty="0" smtClean="0"/>
              <a:t>k</a:t>
            </a:r>
            <a:r>
              <a:rPr lang="en-US" dirty="0" smtClean="0"/>
              <a:t>, large feature spaces, potentially an issue</a:t>
            </a:r>
          </a:p>
          <a:p>
            <a:pPr lvl="1"/>
            <a:r>
              <a:rPr lang="en-US" dirty="0" smtClean="0"/>
              <a:t>Memory requirements of centroids grow over time!</a:t>
            </a:r>
          </a:p>
          <a:p>
            <a:r>
              <a:rPr lang="en-US" dirty="0" smtClean="0"/>
              <a:t>Variant: </a:t>
            </a: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medoids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w/ 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data as a mixture of Gaussians</a:t>
            </a:r>
          </a:p>
          <a:p>
            <a:r>
              <a:rPr lang="en-US" dirty="0" smtClean="0"/>
              <a:t>Given data, recover model parameters</a:t>
            </a:r>
            <a:endParaRPr lang="en-US" dirty="0"/>
          </a:p>
        </p:txBody>
      </p:sp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(Cluster analysis)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 (i.e., Normal):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random variable with such a distribution we write as: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Multivariate Gaussian: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vector-value random variable with such a distribution we write as: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7546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165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495800"/>
            <a:ext cx="676656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16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</a:t>
            </a:r>
            <a:endParaRPr lang="en-US" dirty="0"/>
          </a:p>
        </p:txBody>
      </p:sp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466666" cy="5410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(Normal Distribution)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Compare/Contrast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similar items</a:t>
            </a:r>
          </a:p>
          <a:p>
            <a:pPr lvl="1"/>
            <a:r>
              <a:rPr lang="en-US" dirty="0" smtClean="0"/>
              <a:t>Focus on individual items</a:t>
            </a:r>
          </a:p>
          <a:p>
            <a:r>
              <a:rPr lang="en-US" dirty="0" smtClean="0"/>
              <a:t>Clustering</a:t>
            </a:r>
          </a:p>
          <a:p>
            <a:pPr lvl="1"/>
            <a:r>
              <a:rPr lang="en-US" dirty="0" smtClean="0"/>
              <a:t>Focus on groups of items</a:t>
            </a:r>
          </a:p>
          <a:p>
            <a:pPr lvl="1"/>
            <a:r>
              <a:rPr lang="en-US" dirty="0" smtClean="0"/>
              <a:t>Relationship between items in a cluster is of interest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671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Gaussians</a:t>
            </a:r>
            <a:endParaRPr lang="en-US" dirty="0"/>
          </a:p>
        </p:txBody>
      </p:sp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Lecture notes by </a:t>
            </a:r>
            <a:r>
              <a:rPr lang="en-US" sz="1000" b="0" dirty="0" err="1" smtClean="0">
                <a:solidFill>
                  <a:schemeClr val="bg1"/>
                </a:solidFill>
              </a:rPr>
              <a:t>Chuong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B. </a:t>
            </a:r>
            <a:r>
              <a:rPr lang="en-US" sz="1000" b="0" dirty="0" smtClean="0">
                <a:solidFill>
                  <a:schemeClr val="bg1"/>
                </a:solidFill>
              </a:rPr>
              <a:t>Do (IIT Delhi)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parameters</a:t>
            </a:r>
          </a:p>
          <a:p>
            <a:pPr lvl="1"/>
            <a:r>
              <a:rPr lang="en-US" dirty="0" smtClean="0"/>
              <a:t>Number of components:</a:t>
            </a:r>
          </a:p>
          <a:p>
            <a:pPr lvl="1"/>
            <a:r>
              <a:rPr lang="en-US" dirty="0" smtClean="0"/>
              <a:t>“Mixing” weight vector:</a:t>
            </a:r>
          </a:p>
          <a:p>
            <a:pPr lvl="1"/>
            <a:r>
              <a:rPr lang="en-US" dirty="0" smtClean="0"/>
              <a:t>For each Gaussian, mean and covariance matrix:</a:t>
            </a:r>
          </a:p>
          <a:p>
            <a:r>
              <a:rPr lang="en-US" dirty="0" smtClean="0"/>
              <a:t>Varying constraints on co-variance matrices</a:t>
            </a:r>
          </a:p>
          <a:p>
            <a:pPr lvl="1"/>
            <a:r>
              <a:rPr lang="en-US" dirty="0" smtClean="0"/>
              <a:t>Spherical vs. diagonal vs. full</a:t>
            </a:r>
          </a:p>
          <a:p>
            <a:pPr lvl="1"/>
            <a:r>
              <a:rPr lang="en-US" dirty="0" smtClean="0"/>
              <a:t>Tied vs. untied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400300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2377440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087880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1676400"/>
            <a:ext cx="23622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239651">
            <a:off x="5120261" y="56622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The generative story?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39651">
            <a:off x="5210284" y="5967380"/>
            <a:ext cx="338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0000"/>
                </a:solidFill>
                <a:latin typeface="Gill Sans"/>
              </a:rPr>
              <a:t>(yes, that’s a technical term)</a:t>
            </a:r>
            <a:endParaRPr lang="en-US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48363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for Simple </a:t>
            </a:r>
            <a:r>
              <a:rPr lang="en-US" dirty="0" err="1" smtClean="0"/>
              <a:t>Univariate</a:t>
            </a:r>
            <a:r>
              <a:rPr lang="en-US" dirty="0" smtClean="0"/>
              <a:t>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setup:</a:t>
            </a:r>
          </a:p>
          <a:p>
            <a:pPr lvl="1"/>
            <a:r>
              <a:rPr lang="en-US" dirty="0" smtClean="0"/>
              <a:t>Given number of components:</a:t>
            </a:r>
          </a:p>
          <a:p>
            <a:pPr lvl="1"/>
            <a:r>
              <a:rPr lang="en-US" dirty="0" smtClean="0"/>
              <a:t>Given points:</a:t>
            </a:r>
          </a:p>
          <a:p>
            <a:pPr lvl="1"/>
            <a:r>
              <a:rPr lang="en-US" dirty="0" smtClean="0"/>
              <a:t>Learn parameters:</a:t>
            </a:r>
          </a:p>
          <a:p>
            <a:r>
              <a:rPr lang="en-US" dirty="0" smtClean="0"/>
              <a:t>Model selection criterion: maximize likelihood of data</a:t>
            </a:r>
          </a:p>
          <a:p>
            <a:pPr lvl="1"/>
            <a:r>
              <a:rPr lang="en-US" dirty="0" smtClean="0"/>
              <a:t>Introduce indicator variables: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Likelihood of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764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13432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075688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10540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733800"/>
            <a:ext cx="384048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4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faced with this:</a:t>
            </a:r>
          </a:p>
          <a:p>
            <a:endParaRPr lang="en-US" dirty="0"/>
          </a:p>
          <a:p>
            <a:pPr lvl="1"/>
            <a:r>
              <a:rPr lang="en-US" dirty="0" smtClean="0"/>
              <a:t>It’d be a lot easier if we knew the </a:t>
            </a:r>
            <a:r>
              <a:rPr lang="en-US" i="1" dirty="0" smtClean="0"/>
              <a:t>z</a:t>
            </a:r>
            <a:r>
              <a:rPr lang="en-US" dirty="0" smtClean="0"/>
              <a:t>’s!</a:t>
            </a:r>
          </a:p>
          <a:p>
            <a:r>
              <a:rPr lang="en-US" dirty="0" smtClean="0"/>
              <a:t>Expectation Maximization</a:t>
            </a:r>
            <a:endParaRPr lang="en-US" dirty="0"/>
          </a:p>
          <a:p>
            <a:pPr lvl="1"/>
            <a:r>
              <a:rPr lang="en-US" dirty="0" smtClean="0"/>
              <a:t>Guess </a:t>
            </a:r>
            <a:r>
              <a:rPr lang="en-US" dirty="0"/>
              <a:t>the model parameters</a:t>
            </a:r>
          </a:p>
          <a:p>
            <a:pPr lvl="1"/>
            <a:r>
              <a:rPr lang="en-US" dirty="0"/>
              <a:t>E-step: Compute posterior distribution over latent (hidden) variables given the model parameters</a:t>
            </a:r>
          </a:p>
          <a:p>
            <a:pPr lvl="1"/>
            <a:r>
              <a:rPr lang="en-US" dirty="0"/>
              <a:t>M-step: Update model parameters using posterior distribution computed in the E-step</a:t>
            </a:r>
          </a:p>
          <a:p>
            <a:pPr lvl="1"/>
            <a:r>
              <a:rPr lang="en-US" dirty="0" smtClean="0"/>
              <a:t>Iterate until convergence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53540"/>
            <a:ext cx="348996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8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for </a:t>
            </a:r>
            <a:r>
              <a:rPr lang="en-US" dirty="0" err="1" smtClean="0"/>
              <a:t>Univariate</a:t>
            </a:r>
            <a:r>
              <a:rPr lang="en-US" dirty="0" smtClean="0"/>
              <a:t> GMMs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Initialize:</a:t>
            </a:r>
          </a:p>
          <a:p>
            <a:r>
              <a:rPr lang="en-US" dirty="0" smtClean="0"/>
              <a:t>Iterate:</a:t>
            </a:r>
          </a:p>
          <a:p>
            <a:pPr lvl="1"/>
            <a:r>
              <a:rPr lang="en-US" dirty="0" smtClean="0"/>
              <a:t>E-step: compute expectation of </a:t>
            </a:r>
            <a:r>
              <a:rPr lang="en-US" i="1" dirty="0" smtClean="0"/>
              <a:t>z</a:t>
            </a:r>
            <a:r>
              <a:rPr lang="en-US" dirty="0" smtClean="0"/>
              <a:t> variables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M-step: compute new model parameters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114800"/>
            <a:ext cx="396240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25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6002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133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667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429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908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048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164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1291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4495800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 rot="21239651">
            <a:off x="548261" y="5509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-Means vs. GMMs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4px-ClusterAnalysis_Mous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154147" cy="328873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</a:t>
            </a:r>
            <a:r>
              <a:rPr lang="en-US" sz="1000" b="0" i="1" dirty="0" smtClean="0">
                <a:solidFill>
                  <a:srgbClr val="000000"/>
                </a:solidFill>
              </a:rPr>
              <a:t>k</a:t>
            </a:r>
            <a:r>
              <a:rPr lang="en-US" sz="1000" b="0" dirty="0" smtClean="0">
                <a:solidFill>
                  <a:srgbClr val="000000"/>
                </a:solidFill>
              </a:rPr>
              <a:t>-means clustering)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74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Classification</a:t>
            </a:r>
          </a:p>
          <a:p>
            <a:r>
              <a:rPr lang="en-US" dirty="0" smtClean="0"/>
              <a:t>Finding similar items</a:t>
            </a:r>
          </a:p>
          <a:p>
            <a:r>
              <a:rPr lang="en-US" dirty="0" smtClean="0"/>
              <a:t>Clustering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71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(Star cluster)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distance metric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, Euclidean, cosine, etc.</a:t>
            </a:r>
          </a:p>
          <a:p>
            <a:r>
              <a:rPr lang="en-US" dirty="0" smtClean="0"/>
              <a:t>Compute representation</a:t>
            </a:r>
          </a:p>
          <a:p>
            <a:pPr lvl="1"/>
            <a:r>
              <a:rPr lang="en-US" dirty="0" smtClean="0"/>
              <a:t>Shingling, </a:t>
            </a:r>
            <a:r>
              <a:rPr lang="en-US" dirty="0" err="1" smtClean="0"/>
              <a:t>tf.idf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Apply clustering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2726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</p:spTree>
    <p:extLst>
      <p:ext uri="{BB962C8B-B14F-4D97-AF65-F5344CB8AC3E}">
        <p14:creationId xmlns:p14="http://schemas.microsoft.com/office/powerpoint/2010/main" val="14643603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8148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3050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1000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940300"/>
            <a:ext cx="3931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679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sets A, B</a:t>
            </a:r>
          </a:p>
          <a:p>
            <a:r>
              <a:rPr lang="en-US" dirty="0" err="1" smtClean="0"/>
              <a:t>Jaccard</a:t>
            </a:r>
            <a:r>
              <a:rPr lang="en-US" dirty="0" smtClean="0"/>
              <a:t> similarity: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76600"/>
            <a:ext cx="262128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25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52440</TotalTime>
  <Words>1025</Words>
  <Application>Microsoft Macintosh PowerPoint</Application>
  <PresentationFormat>On-screen Show (4:3)</PresentationFormat>
  <Paragraphs>246</Paragraphs>
  <Slides>39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Default Design</vt:lpstr>
      <vt:lpstr>PowerPoint Presentation</vt:lpstr>
      <vt:lpstr>What’s the Problem?</vt:lpstr>
      <vt:lpstr>Compare/Contrast</vt:lpstr>
      <vt:lpstr>Evaluation?</vt:lpstr>
      <vt:lpstr>Clustering</vt:lpstr>
      <vt:lpstr>Clustering</vt:lpstr>
      <vt:lpstr>Distances</vt:lpstr>
      <vt:lpstr>Distance Metrics</vt:lpstr>
      <vt:lpstr>Distance: Jaccard</vt:lpstr>
      <vt:lpstr>Distance: Hamming</vt:lpstr>
      <vt:lpstr>Distance: Norms</vt:lpstr>
      <vt:lpstr>Distance: Cosine</vt:lpstr>
      <vt:lpstr>Representations</vt:lpstr>
      <vt:lpstr>Representations: Text</vt:lpstr>
      <vt:lpstr>Representations: Beyond Text</vt:lpstr>
      <vt:lpstr>General Clustering Approaches</vt:lpstr>
      <vt:lpstr>Hierarchical Agglomerative Clustering</vt:lpstr>
      <vt:lpstr>HAC in Action</vt:lpstr>
      <vt:lpstr>Cluster Merging</vt:lpstr>
      <vt:lpstr>Link Functions</vt:lpstr>
      <vt:lpstr>MapReduce Implementation</vt:lpstr>
      <vt:lpstr>K-Means Algorithm</vt:lpstr>
      <vt:lpstr>K-Means Clustering Example</vt:lpstr>
      <vt:lpstr>Basic MapReduce Implementation</vt:lpstr>
      <vt:lpstr>MapReduce Implementation w/ IMC</vt:lpstr>
      <vt:lpstr>Implementation Notes</vt:lpstr>
      <vt:lpstr>Clustering w/ Gaussian Mixture Models</vt:lpstr>
      <vt:lpstr>Gaussian Distributions</vt:lpstr>
      <vt:lpstr>Univariate Gaussian</vt:lpstr>
      <vt:lpstr>Multivariate Gaussians</vt:lpstr>
      <vt:lpstr>Gaussian Mixture Models</vt:lpstr>
      <vt:lpstr>Learning for Simple Univariate Case</vt:lpstr>
      <vt:lpstr>EM to the Rescue!</vt:lpstr>
      <vt:lpstr>PowerPoint Presentation</vt:lpstr>
      <vt:lpstr>EM for Univariate GMMs</vt:lpstr>
      <vt:lpstr>MapReduce Implementation</vt:lpstr>
      <vt:lpstr>K-Means vs. GMMs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10265</cp:revision>
  <dcterms:created xsi:type="dcterms:W3CDTF">2012-08-31T06:36:49Z</dcterms:created>
  <dcterms:modified xsi:type="dcterms:W3CDTF">2016-03-16T13:50:10Z</dcterms:modified>
  <cp:category/>
</cp:coreProperties>
</file>